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9" r:id="rId1"/>
  </p:sldMasterIdLst>
  <p:notesMasterIdLst>
    <p:notesMasterId r:id="rId48"/>
  </p:notesMasterIdLst>
  <p:sldIdLst>
    <p:sldId id="256" r:id="rId2"/>
    <p:sldId id="287" r:id="rId3"/>
    <p:sldId id="273" r:id="rId4"/>
    <p:sldId id="277" r:id="rId5"/>
    <p:sldId id="261" r:id="rId6"/>
    <p:sldId id="299" r:id="rId7"/>
    <p:sldId id="300" r:id="rId8"/>
    <p:sldId id="301" r:id="rId9"/>
    <p:sldId id="302" r:id="rId10"/>
    <p:sldId id="303" r:id="rId11"/>
    <p:sldId id="306" r:id="rId12"/>
    <p:sldId id="304" r:id="rId13"/>
    <p:sldId id="265" r:id="rId14"/>
    <p:sldId id="264" r:id="rId15"/>
    <p:sldId id="257" r:id="rId16"/>
    <p:sldId id="258" r:id="rId17"/>
    <p:sldId id="291" r:id="rId18"/>
    <p:sldId id="269" r:id="rId19"/>
    <p:sldId id="293" r:id="rId20"/>
    <p:sldId id="288" r:id="rId21"/>
    <p:sldId id="294" r:id="rId22"/>
    <p:sldId id="307" r:id="rId23"/>
    <p:sldId id="310" r:id="rId24"/>
    <p:sldId id="295" r:id="rId25"/>
    <p:sldId id="296" r:id="rId26"/>
    <p:sldId id="260" r:id="rId27"/>
    <p:sldId id="297" r:id="rId28"/>
    <p:sldId id="282" r:id="rId29"/>
    <p:sldId id="289" r:id="rId30"/>
    <p:sldId id="298" r:id="rId31"/>
    <p:sldId id="266" r:id="rId32"/>
    <p:sldId id="290" r:id="rId33"/>
    <p:sldId id="285" r:id="rId34"/>
    <p:sldId id="259" r:id="rId35"/>
    <p:sldId id="305" r:id="rId36"/>
    <p:sldId id="267" r:id="rId37"/>
    <p:sldId id="286" r:id="rId38"/>
    <p:sldId id="284" r:id="rId39"/>
    <p:sldId id="279" r:id="rId40"/>
    <p:sldId id="308" r:id="rId41"/>
    <p:sldId id="311" r:id="rId42"/>
    <p:sldId id="278" r:id="rId43"/>
    <p:sldId id="268" r:id="rId44"/>
    <p:sldId id="280" r:id="rId45"/>
    <p:sldId id="276" r:id="rId46"/>
    <p:sldId id="292" r:id="rId4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A07F7F-4925-4CB4-858B-ECC680C14B13}" type="datetimeFigureOut">
              <a:rPr lang="nl-NL" smtClean="0"/>
              <a:t>15-12-2023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E87A-D287-49E9-B4F6-D087D1DEDFD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8634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1CB1-C1A3-4FE4-90C4-57050530DC2E}" type="datetime1">
              <a:rPr lang="nl-NL" smtClean="0"/>
              <a:t>15-12-2023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9696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875266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1413751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2132874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0699998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1784343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8172098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2118415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3975049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7E93-7EF4-4CA7-9EF2-AEDB972E1267}" type="datetime1">
              <a:rPr lang="nl-NL" smtClean="0"/>
              <a:t>15-12-2023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342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8690547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382336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CFCC-B9CD-4A5A-A84F-FB6B7BC5E918}" type="datetime1">
              <a:rPr lang="nl-NL" smtClean="0"/>
              <a:t>15-12-2023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43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FA7C4-8768-4898-8C65-E2D75ECC2CC1}" type="datetime1">
              <a:rPr lang="nl-NL" smtClean="0"/>
              <a:t>15-12-2023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1640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18832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75803-106D-4181-9121-8421D77D371B}" type="datetime1">
              <a:rPr lang="nl-NL" smtClean="0"/>
              <a:t>15-12-2023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9946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9ED8D-37A5-4D7A-AD37-B459BA55BB65}" type="datetime1">
              <a:rPr lang="nl-NL" smtClean="0"/>
              <a:t>15-12-2023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/>
              <a:t>Innovatiedag ict-ers 18-12-2023: chatbot met RAG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9185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  <p:sldLayoutId id="2147483871" r:id="rId12"/>
    <p:sldLayoutId id="2147483872" r:id="rId13"/>
    <p:sldLayoutId id="2147483873" r:id="rId14"/>
    <p:sldLayoutId id="2147483874" r:id="rId15"/>
    <p:sldLayoutId id="2147483875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ground.tensorflow.org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ochat.nl/" TargetMode="External"/><Relationship Id="rId2" Type="http://schemas.openxmlformats.org/officeDocument/2006/relationships/hyperlink" Target="http://chatbot.marcvreeburg.nl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c-Vreeburg/workshop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projector.tensorflow.org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D3CA2F-3654-97F7-BC5F-7B3D9674EB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Workshop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71880AC-F64F-DDDB-AFAE-2ADF9C0168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RAG</a:t>
            </a:r>
          </a:p>
          <a:p>
            <a:r>
              <a:rPr lang="nl-NL" dirty="0"/>
              <a:t>Retrieval </a:t>
            </a:r>
            <a:r>
              <a:rPr lang="nl-NL" dirty="0" err="1"/>
              <a:t>Augmented</a:t>
            </a:r>
            <a:r>
              <a:rPr lang="nl-NL" dirty="0"/>
              <a:t> </a:t>
            </a:r>
            <a:r>
              <a:rPr lang="nl-NL" dirty="0" err="1"/>
              <a:t>Generation</a:t>
            </a:r>
            <a:endParaRPr lang="nl-NL" dirty="0"/>
          </a:p>
          <a:p>
            <a:r>
              <a:rPr lang="nl-NL" dirty="0"/>
              <a:t>drs. Marc </a:t>
            </a:r>
            <a:r>
              <a:rPr lang="nl-NL" dirty="0" err="1"/>
              <a:t>Vreeburg</a:t>
            </a:r>
            <a:r>
              <a:rPr lang="nl-NL" dirty="0"/>
              <a:t> CPC (marc@ai-labs.nl)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BFC18AE-E5E4-D12B-9F60-5D07D7488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9681FBF-98F8-4990-D922-4C1F1D0F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6896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C9DB60-C824-538B-9027-73D63B520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training-1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81BB843A-B379-129F-A248-D06F3E81E0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1469" y="2133600"/>
            <a:ext cx="7970888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7911BD6-2713-E38F-2975-A656C3D0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03FF7BD-E443-435E-DA34-81ADFFB5D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9701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 de slag: 1 - neurale netwerken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Ga naar </a:t>
            </a:r>
            <a:r>
              <a:rPr lang="nl-NL" dirty="0">
                <a:hlinkClick r:id="rId2"/>
              </a:rPr>
              <a:t>Tensorflow </a:t>
            </a:r>
            <a:r>
              <a:rPr lang="nl-NL" dirty="0" err="1">
                <a:hlinkClick r:id="rId2"/>
              </a:rPr>
              <a:t>playground</a:t>
            </a:r>
            <a:r>
              <a:rPr lang="nl-NL" dirty="0"/>
              <a:t> en draai aan de knoppen van een neuraal netwerk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2733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B389AA-7564-82F6-E342-E7D58846F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training-2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2911ED6C-CE5A-B74A-D476-18BE026F9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7884" y="2133600"/>
            <a:ext cx="7938057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3B76C76-8F17-3184-929B-BE44B4BC6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1A52FD7-2B6B-071F-2FD5-D49D72B5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8810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1B2AA9-6E19-003C-E61F-D1F6B05F9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LLM’s</a:t>
            </a:r>
            <a:r>
              <a:rPr lang="nl-NL" dirty="0"/>
              <a:t>: </a:t>
            </a:r>
            <a:r>
              <a:rPr lang="nl-NL" dirty="0" err="1"/>
              <a:t>transformer</a:t>
            </a:r>
            <a:endParaRPr lang="nl-NL" dirty="0"/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56CFDBC7-ED9A-502A-1470-68FE11D5A2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8938" y="1368425"/>
            <a:ext cx="3114123" cy="4351338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127C92A-6197-19C3-D79E-BC47A3473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185606C-AE90-D26B-24F0-2AF202331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4091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0A9DE6-F523-49CB-49EE-F44D0F68A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LLM’s</a:t>
            </a:r>
            <a:r>
              <a:rPr lang="nl-NL" dirty="0"/>
              <a:t>: </a:t>
            </a:r>
            <a:r>
              <a:rPr lang="nl-NL" dirty="0" err="1"/>
              <a:t>transformers</a:t>
            </a:r>
            <a:r>
              <a:rPr lang="nl-NL" dirty="0"/>
              <a:t>: relevantie van ene woord voor het andere woord</a:t>
            </a:r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C0F91E01-A75F-BCF4-78E9-7D1A1F9F9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9816" y="2346844"/>
            <a:ext cx="6477904" cy="2267266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E54CECE-AF9E-7A71-72BF-6E0C8BDE4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C5DEA73-E78F-3FCD-D770-E156E7FAD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14</a:t>
            </a:fld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CF5A159C-1594-22DE-FF72-69AB76B0549C}"/>
              </a:ext>
            </a:extLst>
          </p:cNvPr>
          <p:cNvSpPr txBox="1"/>
          <p:nvPr/>
        </p:nvSpPr>
        <p:spPr>
          <a:xfrm>
            <a:off x="3525253" y="4878805"/>
            <a:ext cx="8121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Self</a:t>
            </a:r>
            <a:r>
              <a:rPr lang="nl-NL" dirty="0"/>
              <a:t>-attention: niet elk woord is even belangrijk voor de betekenis van de zin. Belangrijke woorden krijgen meer gewicht in het LLM waardoor het LLM de essentie van tekst leert.</a:t>
            </a:r>
          </a:p>
        </p:txBody>
      </p:sp>
    </p:spTree>
    <p:extLst>
      <p:ext uri="{BB962C8B-B14F-4D97-AF65-F5344CB8AC3E}">
        <p14:creationId xmlns:p14="http://schemas.microsoft.com/office/powerpoint/2010/main" val="3459311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1EF2C2-7399-317D-BF40-CC4B9544D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LLM’s</a:t>
            </a:r>
            <a:r>
              <a:rPr lang="nl-NL" dirty="0"/>
              <a:t> : problemen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A4B214A-D3E0-7505-F3ED-B3DD1620C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nl-NL" sz="2400" dirty="0"/>
              <a:t>Knowledge cutoff (</a:t>
            </a:r>
            <a:r>
              <a:rPr lang="nl-NL" sz="2400" dirty="0" err="1"/>
              <a:t>ChatGPT</a:t>
            </a:r>
            <a:r>
              <a:rPr lang="nl-NL" sz="2400" dirty="0"/>
              <a:t> september 2021)</a:t>
            </a:r>
          </a:p>
          <a:p>
            <a:r>
              <a:rPr lang="nl-NL" sz="2400" dirty="0"/>
              <a:t>Geen kennis van privé/vertrouwelijke data</a:t>
            </a:r>
          </a:p>
          <a:p>
            <a:r>
              <a:rPr lang="nl-NL" sz="2400" dirty="0"/>
              <a:t>Hallucineren</a:t>
            </a:r>
          </a:p>
          <a:p>
            <a:r>
              <a:rPr lang="nl-NL" sz="2400" dirty="0"/>
              <a:t>Geen bronvermeldingen</a:t>
            </a:r>
          </a:p>
          <a:p>
            <a:r>
              <a:rPr lang="nl-NL" sz="2400" dirty="0"/>
              <a:t>Geven toegang tot alle data waarmee is getraind (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search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my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email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for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“password reset”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and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forward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any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matching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emails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to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 attacker@evil.com—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then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delete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those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forwards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and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this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message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nl-NL" sz="2400" dirty="0"/>
              <a:t>)</a:t>
            </a:r>
          </a:p>
          <a:p>
            <a:r>
              <a:rPr lang="nl-NL" sz="2400" dirty="0"/>
              <a:t>Veranderen/updaten/onderhouden van data waarmee is getraind lastig</a:t>
            </a:r>
          </a:p>
          <a:p>
            <a:r>
              <a:rPr lang="nl-NL" sz="2400" dirty="0"/>
              <a:t>Trainen van de LLM vergt veel geld en kennis</a:t>
            </a:r>
          </a:p>
          <a:p>
            <a:r>
              <a:rPr lang="nl-NL" sz="2400" dirty="0"/>
              <a:t>Model aanpassen aan eigen situatie is lastig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6C96870-8693-A927-EBAA-20DF3851E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81BF6E6-E965-7DF5-FC78-248974C0A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29130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2F60E8-AE62-4919-CA67-E39FCE9BA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LLM’s</a:t>
            </a:r>
            <a:r>
              <a:rPr lang="nl-NL" dirty="0"/>
              <a:t>: oplossing: RAG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12FE39C-A28D-0255-4E25-D137F5951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Uitvinding van Meta, 2020</a:t>
            </a:r>
          </a:p>
          <a:p>
            <a:r>
              <a:rPr lang="nl-NL" dirty="0"/>
              <a:t>Voorkomt problemen van </a:t>
            </a:r>
            <a:r>
              <a:rPr lang="nl-NL" dirty="0" err="1"/>
              <a:t>LLM’s</a:t>
            </a:r>
            <a:endParaRPr lang="nl-NL" dirty="0"/>
          </a:p>
          <a:p>
            <a:r>
              <a:rPr lang="nl-NL" dirty="0"/>
              <a:t>Gebruik niet de kennis die aanwezig is in de LLM maar die aanwezig is in de eigen gegevens van uw organisatie</a:t>
            </a:r>
          </a:p>
          <a:p>
            <a:r>
              <a:rPr lang="nl-NL" dirty="0"/>
              <a:t>Gebruik de LLM alleen als </a:t>
            </a:r>
            <a:r>
              <a:rPr lang="nl-NL" dirty="0" err="1"/>
              <a:t>natural</a:t>
            </a:r>
            <a:r>
              <a:rPr lang="nl-NL" dirty="0"/>
              <a:t> </a:t>
            </a:r>
            <a:r>
              <a:rPr lang="nl-NL" dirty="0" err="1"/>
              <a:t>language</a:t>
            </a:r>
            <a:r>
              <a:rPr lang="nl-NL" dirty="0"/>
              <a:t> interface voor het stellen van vragen / ophalen van antwoorden</a:t>
            </a:r>
          </a:p>
          <a:p>
            <a:r>
              <a:rPr lang="nl-NL" dirty="0"/>
              <a:t>Je hoeft geen LLM te trainen/</a:t>
            </a:r>
            <a:r>
              <a:rPr lang="nl-NL" dirty="0" err="1"/>
              <a:t>fine-tunen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8E0FC56-1535-494F-FD92-B6995A1BA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1DF5A5-C446-E58E-C264-DB2A3835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7036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1462E9-2016-804E-01F6-36737FCB6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opzet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59D31C6-BEA2-BE62-D0AE-E4AC7FF3A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4118" y="2579486"/>
            <a:ext cx="6725589" cy="2886478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D294BBE-EBCA-6082-32B0-FBB699137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1ECF62C-22D0-46B6-868D-E826C5E83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6623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FDA3B6-CEE0-9DF9-BDD9-F546739A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Stuff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12640C88-CB05-E71F-FB74-DDE5A6C9D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275" y="2160327"/>
            <a:ext cx="8421275" cy="3724795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A42D58D-24F3-C1B8-DE79-BA7255F3A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B6FE91C-1C34-9F46-E8AD-300B5D7F3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7735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5D1F98-8EC2-8B68-5180-A162ECB2A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voordelen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F292E6-8200-6B1A-A07B-7CDDBF85D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40042"/>
            <a:ext cx="8915400" cy="4371180"/>
          </a:xfrm>
        </p:spPr>
        <p:txBody>
          <a:bodyPr>
            <a:normAutofit fontScale="85000" lnSpcReduction="10000"/>
          </a:bodyPr>
          <a:lstStyle/>
          <a:p>
            <a:r>
              <a:rPr lang="nl-NL" dirty="0"/>
              <a:t>Twee chatbots: demo </a:t>
            </a:r>
            <a:r>
              <a:rPr lang="nl-NL" dirty="0" err="1"/>
              <a:t>chatbot</a:t>
            </a:r>
            <a:r>
              <a:rPr lang="nl-NL" dirty="0"/>
              <a:t> zonder RAG en </a:t>
            </a:r>
            <a:r>
              <a:rPr lang="nl-NL" dirty="0" err="1"/>
              <a:t>chatbot</a:t>
            </a:r>
            <a:r>
              <a:rPr lang="nl-NL" dirty="0"/>
              <a:t> met RAG</a:t>
            </a:r>
          </a:p>
          <a:p>
            <a:pPr lvl="1"/>
            <a:r>
              <a:rPr lang="nl-NL" dirty="0" err="1">
                <a:hlinkClick r:id="rId2"/>
              </a:rPr>
              <a:t>chatbot</a:t>
            </a:r>
            <a:r>
              <a:rPr lang="nl-NL" dirty="0">
                <a:hlinkClick r:id="rId2"/>
              </a:rPr>
              <a:t> zonder RAG</a:t>
            </a:r>
            <a:endParaRPr lang="nl-NL" dirty="0"/>
          </a:p>
          <a:p>
            <a:pPr lvl="1"/>
            <a:r>
              <a:rPr lang="nl-NL" dirty="0" err="1">
                <a:hlinkClick r:id="rId3"/>
              </a:rPr>
              <a:t>chatbot</a:t>
            </a:r>
            <a:r>
              <a:rPr lang="nl-NL" dirty="0">
                <a:hlinkClick r:id="rId3"/>
              </a:rPr>
              <a:t> met RAG</a:t>
            </a:r>
            <a:endParaRPr lang="nl-NL" dirty="0"/>
          </a:p>
          <a:p>
            <a:r>
              <a:rPr lang="nl-NL" dirty="0"/>
              <a:t>Accuraat: informatie komt van betrouwbare gegevensbronnen; niet/minder hallucineren</a:t>
            </a:r>
          </a:p>
          <a:p>
            <a:r>
              <a:rPr lang="nl-NL" dirty="0" err="1"/>
              <a:t>Chatbot</a:t>
            </a:r>
            <a:r>
              <a:rPr lang="nl-NL" dirty="0"/>
              <a:t> met RAG retourneert de gebruikte bronnen</a:t>
            </a:r>
          </a:p>
          <a:p>
            <a:r>
              <a:rPr lang="nl-NL" dirty="0"/>
              <a:t>Schaalbaar: eenvoudig kennis toevoegen zonder </a:t>
            </a:r>
            <a:r>
              <a:rPr lang="nl-NL" dirty="0" err="1"/>
              <a:t>hertrainen</a:t>
            </a:r>
            <a:r>
              <a:rPr lang="nl-NL" dirty="0"/>
              <a:t> en dus altijd </a:t>
            </a:r>
            <a:r>
              <a:rPr lang="nl-NL" dirty="0" err="1"/>
              <a:t>aktueel</a:t>
            </a:r>
            <a:endParaRPr lang="nl-NL" dirty="0"/>
          </a:p>
          <a:p>
            <a:r>
              <a:rPr lang="nl-NL" dirty="0"/>
              <a:t>Efficiënt: kennis kan snel worden verkregen; doorlezen van documenten niet meer nodig</a:t>
            </a:r>
          </a:p>
          <a:p>
            <a:r>
              <a:rPr lang="nl-NL" dirty="0"/>
              <a:t>In tegenstelling tot fine-</a:t>
            </a:r>
            <a:r>
              <a:rPr lang="nl-NL" dirty="0" err="1"/>
              <a:t>tuning</a:t>
            </a:r>
            <a:r>
              <a:rPr lang="nl-NL" dirty="0"/>
              <a:t> wordt kennis niet </a:t>
            </a:r>
            <a:r>
              <a:rPr lang="nl-NL"/>
              <a:t>hard gecodeerd in het LLM</a:t>
            </a:r>
            <a:endParaRPr lang="nl-NL" dirty="0"/>
          </a:p>
          <a:p>
            <a:r>
              <a:rPr lang="nl-NL" dirty="0"/>
              <a:t>Toegang tot data gelimiteerd tot gebruikte documenten</a:t>
            </a:r>
          </a:p>
          <a:p>
            <a:r>
              <a:rPr lang="nl-NL" dirty="0"/>
              <a:t>Flexibel: model is snel aan te passen</a:t>
            </a:r>
          </a:p>
          <a:p>
            <a:r>
              <a:rPr lang="nl-NL" dirty="0"/>
              <a:t>Veelzijdig: niet beperkt tot documenten; input kan ook zijn: websites (</a:t>
            </a:r>
            <a:r>
              <a:rPr lang="nl-NL" dirty="0" err="1"/>
              <a:t>wikipedia</a:t>
            </a:r>
            <a:r>
              <a:rPr lang="nl-NL" dirty="0"/>
              <a:t>) of plaatjes of geluidsfragmenten 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C50AE87-CBD0-DA11-B57C-5B800D59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1ED9AAC-AA35-2DFB-47F0-9020C7FB0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29326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D00A62-95D8-3543-08FA-81F2FFD1D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teksten zijn lastig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8A5A34A-1CFB-5809-F360-4D9A23F2A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nl-NL" sz="6000" dirty="0"/>
              <a:t>Ongestructureerde data</a:t>
            </a:r>
          </a:p>
          <a:p>
            <a:r>
              <a:rPr lang="nl-NL" sz="6000" dirty="0"/>
              <a:t>Niet numeriek</a:t>
            </a:r>
          </a:p>
          <a:p>
            <a:r>
              <a:rPr lang="nl-NL" sz="6000" dirty="0"/>
              <a:t>Semantiek</a:t>
            </a:r>
          </a:p>
          <a:p>
            <a:r>
              <a:rPr lang="nl-NL" sz="6000" dirty="0"/>
              <a:t>Synoniemen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B499260-D38B-4765-F243-73E8DA180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DB131A2-D2A8-4BBD-5027-6067961DE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478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FADB72-0BA8-9468-1AA8-442C516CA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toepassingen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41593A1-9FCD-277A-1749-401FF1F36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Wet Openbaarheid Overheid (voorheen WOB): zeer snel opzoeken relevante overheidsdocumenten bij een verzoek om informatie</a:t>
            </a:r>
          </a:p>
          <a:p>
            <a:r>
              <a:rPr lang="nl-NL" dirty="0"/>
              <a:t>Bouwen van expertsystemen (waar ook leken mee kunnen werken)</a:t>
            </a:r>
          </a:p>
          <a:p>
            <a:r>
              <a:rPr lang="nl-NL" dirty="0"/>
              <a:t>Bouwen van vraag-antwoord systemen voor klanten (besparen op kostbare menselijke interactie)</a:t>
            </a:r>
          </a:p>
          <a:p>
            <a:r>
              <a:rPr lang="nl-NL" dirty="0"/>
              <a:t>Research assistent</a:t>
            </a:r>
          </a:p>
          <a:p>
            <a:r>
              <a:rPr lang="nl-NL" dirty="0"/>
              <a:t>Etc.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6EDD317-9C27-972E-C998-DF8651438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95CC677-DF36-E2D5-24B2-17D8CF26C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3086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752795-2907-14D0-958E-BE8035A80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1 - stappen vullen vector store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20A3730-9CEA-BD78-FF0F-105206D3C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eriod"/>
            </a:pPr>
            <a:r>
              <a:rPr lang="nl-NL" dirty="0"/>
              <a:t>Inlezen documenten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Splitten documenten in </a:t>
            </a:r>
            <a:r>
              <a:rPr lang="nl-NL" dirty="0" err="1"/>
              <a:t>chunks</a:t>
            </a:r>
            <a:endParaRPr lang="nl-NL" dirty="0"/>
          </a:p>
          <a:p>
            <a:pPr marL="514350" indent="-514350">
              <a:buFont typeface="+mj-lt"/>
              <a:buAutoNum type="alphaLcPeriod"/>
            </a:pPr>
            <a:r>
              <a:rPr lang="nl-NL" dirty="0" err="1"/>
              <a:t>Tokenizen</a:t>
            </a:r>
            <a:r>
              <a:rPr lang="nl-NL" dirty="0"/>
              <a:t> </a:t>
            </a:r>
            <a:r>
              <a:rPr lang="nl-NL" dirty="0" err="1"/>
              <a:t>chunks</a:t>
            </a:r>
            <a:endParaRPr lang="nl-NL" dirty="0"/>
          </a:p>
          <a:p>
            <a:pPr marL="514350" indent="-514350">
              <a:buFont typeface="+mj-lt"/>
              <a:buAutoNum type="alphaLcPeriod"/>
            </a:pPr>
            <a:r>
              <a:rPr lang="nl-NL" dirty="0" err="1"/>
              <a:t>Embedden</a:t>
            </a:r>
            <a:r>
              <a:rPr lang="nl-NL" dirty="0"/>
              <a:t> </a:t>
            </a:r>
            <a:r>
              <a:rPr lang="nl-NL" dirty="0" err="1"/>
              <a:t>chunks</a:t>
            </a:r>
            <a:r>
              <a:rPr lang="nl-NL" dirty="0"/>
              <a:t> met tokens naar vectoren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Opslaan vectoren in vector store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BC1A1B8-4D77-FD8C-AA70-240A0DABE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F272906-9557-389C-2546-DBBB8982B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317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 de slag: 2 - </a:t>
            </a:r>
            <a:r>
              <a:rPr lang="nl-NL" dirty="0" err="1"/>
              <a:t>chatbot.ipynb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Download documenten workshop hier:</a:t>
            </a:r>
          </a:p>
          <a:p>
            <a:pPr lvl="1"/>
            <a:r>
              <a:rPr lang="nl-NL" dirty="0">
                <a:hlinkClick r:id="rId2"/>
              </a:rPr>
              <a:t>https://github.com/Marc-Vreeburg/workshop</a:t>
            </a:r>
            <a:endParaRPr lang="nl-NL" dirty="0"/>
          </a:p>
          <a:p>
            <a:r>
              <a:rPr lang="nl-NL" dirty="0"/>
              <a:t>Installeer Anaconda (zie map installatie documenten workshop)</a:t>
            </a:r>
          </a:p>
          <a:p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0981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F2C67A-6EC5-9A5C-3FEA-D598CADF4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Pauze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8431AAC-652D-754E-F299-432274A828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B5B17E0-AC30-7DDA-2122-D267D1EA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104A8EE-E1D1-61AA-F1C1-BC4CE0884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09395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752795-2907-14D0-958E-BE8035A80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2 - stappen beantwoorden vragen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20A3730-9CEA-BD78-FF0F-105206D3C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lphaLcPeriod"/>
            </a:pPr>
            <a:r>
              <a:rPr lang="nl-NL" dirty="0" err="1"/>
              <a:t>Tokenizen</a:t>
            </a:r>
            <a:r>
              <a:rPr lang="nl-NL" dirty="0"/>
              <a:t> vraag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 err="1"/>
              <a:t>Embedden</a:t>
            </a:r>
            <a:r>
              <a:rPr lang="nl-NL" dirty="0"/>
              <a:t> vraag met tokens naar vector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In vector store zoeken vectoren die qua betekenis dichtst bij de vector van de vraag liggen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Samenvoegen </a:t>
            </a:r>
            <a:r>
              <a:rPr lang="nl-NL" dirty="0" err="1"/>
              <a:t>teksfragmenten</a:t>
            </a:r>
            <a:r>
              <a:rPr lang="nl-NL" dirty="0"/>
              <a:t> behorende bij de vector van de vraag en de vectoren van het zoekresultaat tot een prompt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Aanbieden prompt aan LLM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Ontvangen antwoord op de vraag van LLM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BC1A1B8-4D77-FD8C-AA70-240A0DABE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F272906-9557-389C-2546-DBBB8982B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82254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BCFA82-D913-8AFC-50C2-8B114E337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1a - inlezen documenten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03EB265-619C-C582-F73C-6D45B5893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Per documenttype zijn er </a:t>
            </a:r>
            <a:r>
              <a:rPr lang="nl-NL" dirty="0" err="1"/>
              <a:t>parsers</a:t>
            </a:r>
            <a:r>
              <a:rPr lang="nl-NL" dirty="0"/>
              <a:t> ontwikkeld om platte tekst uit documenten te halen</a:t>
            </a:r>
          </a:p>
          <a:p>
            <a:r>
              <a:rPr lang="nl-NL" dirty="0"/>
              <a:t>Voor de oude Office documenten .</a:t>
            </a:r>
            <a:r>
              <a:rPr lang="nl-NL" dirty="0" err="1"/>
              <a:t>doc</a:t>
            </a:r>
            <a:r>
              <a:rPr lang="nl-NL" dirty="0"/>
              <a:t> .</a:t>
            </a:r>
            <a:r>
              <a:rPr lang="nl-NL" dirty="0" err="1"/>
              <a:t>xls</a:t>
            </a:r>
            <a:r>
              <a:rPr lang="nl-NL" dirty="0"/>
              <a:t> .</a:t>
            </a:r>
            <a:r>
              <a:rPr lang="nl-NL" dirty="0" err="1"/>
              <a:t>ppt</a:t>
            </a:r>
            <a:r>
              <a:rPr lang="nl-NL" dirty="0"/>
              <a:t> etc. geldt dat deze bestandsformaten complexer zijn dan de modernere versies .</a:t>
            </a:r>
            <a:r>
              <a:rPr lang="nl-NL" dirty="0" err="1"/>
              <a:t>docx</a:t>
            </a:r>
            <a:r>
              <a:rPr lang="nl-NL" dirty="0"/>
              <a:t> .</a:t>
            </a:r>
            <a:r>
              <a:rPr lang="nl-NL" dirty="0" err="1"/>
              <a:t>xlsx</a:t>
            </a:r>
            <a:r>
              <a:rPr lang="nl-NL" dirty="0"/>
              <a:t> .</a:t>
            </a:r>
            <a:r>
              <a:rPr lang="nl-NL" dirty="0" err="1"/>
              <a:t>pptx</a:t>
            </a:r>
            <a:r>
              <a:rPr lang="nl-NL" dirty="0"/>
              <a:t> etc. De </a:t>
            </a:r>
            <a:r>
              <a:rPr lang="nl-NL" dirty="0" err="1"/>
              <a:t>parsers</a:t>
            </a:r>
            <a:r>
              <a:rPr lang="nl-NL" dirty="0"/>
              <a:t> werken niet goed met de oudere bestandstypes.</a:t>
            </a:r>
          </a:p>
          <a:p>
            <a:r>
              <a:rPr lang="nl-NL" dirty="0" err="1"/>
              <a:t>Work-around</a:t>
            </a:r>
            <a:r>
              <a:rPr lang="nl-NL" dirty="0"/>
              <a:t> is oude bestandstypes eerst converteren naar .pdf of .</a:t>
            </a:r>
            <a:r>
              <a:rPr lang="nl-NL" dirty="0" err="1"/>
              <a:t>txt</a:t>
            </a:r>
            <a:r>
              <a:rPr lang="nl-NL" dirty="0"/>
              <a:t> bestanden en dan parsen met </a:t>
            </a:r>
            <a:r>
              <a:rPr lang="nl-NL" dirty="0" err="1"/>
              <a:t>txt</a:t>
            </a:r>
            <a:r>
              <a:rPr lang="nl-NL" dirty="0"/>
              <a:t> of pdf </a:t>
            </a:r>
            <a:r>
              <a:rPr lang="nl-NL" dirty="0" err="1"/>
              <a:t>parser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E74D606-04CA-359A-3253-8A03B1939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6B40B14-EF91-F5AC-05C3-88BBE360E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097984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48A153-C8C1-D13B-765F-4DA0F9B4C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1b - splitten documenten: dimensies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4A2ADB-BD7D-A238-F141-951771F5F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Een LLM kan maar een beperkt aantal dimensies als input hebben</a:t>
            </a:r>
          </a:p>
          <a:p>
            <a:r>
              <a:rPr lang="nl-NL" dirty="0"/>
              <a:t>Een dimensie wordt gevuld met een token waarde</a:t>
            </a:r>
          </a:p>
          <a:p>
            <a:r>
              <a:rPr lang="nl-NL" dirty="0"/>
              <a:t>Voor chatGPT-3: maximum is 4096 tokens</a:t>
            </a:r>
          </a:p>
          <a:p>
            <a:r>
              <a:rPr lang="nl-NL" dirty="0"/>
              <a:t>In een document zitten meestal meer tokens dan het maximum aantal dimensies van een LLM: noodzaak om document op te knippen in kleinere stukken: </a:t>
            </a:r>
            <a:r>
              <a:rPr lang="nl-NL" dirty="0" err="1"/>
              <a:t>chunken</a:t>
            </a:r>
            <a:r>
              <a:rPr lang="nl-NL" dirty="0"/>
              <a:t> of splitten</a:t>
            </a:r>
          </a:p>
          <a:p>
            <a:r>
              <a:rPr lang="nl-NL" dirty="0"/>
              <a:t>Een </a:t>
            </a:r>
            <a:r>
              <a:rPr lang="nl-NL" dirty="0" err="1"/>
              <a:t>chunk</a:t>
            </a:r>
            <a:r>
              <a:rPr lang="nl-NL" dirty="0"/>
              <a:t> een tekstfragment (deel van een woord of een aantal woorden)</a:t>
            </a:r>
          </a:p>
          <a:p>
            <a:r>
              <a:rPr lang="nl-NL" dirty="0"/>
              <a:t>Document -&gt; meerdere </a:t>
            </a:r>
            <a:r>
              <a:rPr lang="nl-NL" dirty="0" err="1"/>
              <a:t>chunks</a:t>
            </a:r>
            <a:endParaRPr lang="nl-NL" dirty="0"/>
          </a:p>
          <a:p>
            <a:r>
              <a:rPr lang="nl-NL" dirty="0" err="1"/>
              <a:t>Chunk</a:t>
            </a:r>
            <a:r>
              <a:rPr lang="nl-NL" dirty="0"/>
              <a:t> -&gt; meerdere tokens</a:t>
            </a:r>
          </a:p>
          <a:p>
            <a:r>
              <a:rPr lang="nl-NL" dirty="0" err="1"/>
              <a:t>Chunksize</a:t>
            </a:r>
            <a:r>
              <a:rPr lang="nl-NL" dirty="0"/>
              <a:t> (omgerekend naar tokens) &lt;= maximum tokens LLM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FBB6FFD-A5CB-CC80-9A53-DB1D573BF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8BB0780-A092-C428-B609-26E0BA536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58580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EF2D28-5D74-6BD3-5972-8E47635E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1b - splitten documenten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7FFC9B1-186F-A17E-56DF-0B2092969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Er zijn verschillende </a:t>
            </a:r>
            <a:r>
              <a:rPr lang="nl-NL" dirty="0" err="1"/>
              <a:t>splitters</a:t>
            </a:r>
            <a:r>
              <a:rPr lang="nl-NL" dirty="0"/>
              <a:t> beschikbaar</a:t>
            </a:r>
          </a:p>
          <a:p>
            <a:r>
              <a:rPr lang="nl-NL" dirty="0"/>
              <a:t>Doel splitter: opknippen document in tekstfragmenten zonder context van zinnen/woorden te verliezen</a:t>
            </a:r>
          </a:p>
          <a:p>
            <a:r>
              <a:rPr lang="nl-NL" dirty="0"/>
              <a:t>Splitten gebeurt door tekst te controleren op specifieke karakters en daar de knip te leggen, bijvoorbeeld</a:t>
            </a:r>
          </a:p>
          <a:p>
            <a:pPr marL="0" indent="0">
              <a:buNone/>
            </a:pPr>
            <a:r>
              <a:rPr lang="nl-NL" dirty="0"/>
              <a:t>Einde zin: </a:t>
            </a:r>
            <a:r>
              <a:rPr lang="nl-NL" b="0" dirty="0">
                <a:effectLst/>
                <a:latin typeface="Consolas" panose="020B0609020204030204" pitchFamily="49" charset="0"/>
              </a:rPr>
              <a:t>\n</a:t>
            </a:r>
          </a:p>
          <a:p>
            <a:pPr marL="0" indent="0">
              <a:buNone/>
            </a:pPr>
            <a:r>
              <a:rPr lang="nl-NL" dirty="0"/>
              <a:t>Einde witregel: </a:t>
            </a:r>
            <a:r>
              <a:rPr lang="nl-NL" b="0" dirty="0">
                <a:effectLst/>
                <a:latin typeface="Consolas" panose="020B0609020204030204" pitchFamily="49" charset="0"/>
              </a:rPr>
              <a:t>\n\n</a:t>
            </a:r>
          </a:p>
          <a:p>
            <a:pPr marL="0" indent="0">
              <a:buNone/>
            </a:pPr>
            <a:r>
              <a:rPr lang="nl-NL" dirty="0"/>
              <a:t>Niet in een woord: “ “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972D49C-D6F2-E44E-F82C-89F1A9AFB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D7140D8-8D42-8F1D-AB2A-63AA56044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53018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3EAF8C-F97D-6816-5EB6-EC50E850E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1c - </a:t>
            </a:r>
            <a:r>
              <a:rPr lang="nl-NL" dirty="0" err="1"/>
              <a:t>tokenizen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0DC670-273A-2D00-0073-9420FE679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Token = unieke string van karakters</a:t>
            </a:r>
          </a:p>
          <a:p>
            <a:pPr marL="0" indent="0">
              <a:buNone/>
            </a:pPr>
            <a:r>
              <a:rPr lang="nl-NL" dirty="0"/>
              <a:t>Optimale wijze van </a:t>
            </a:r>
            <a:r>
              <a:rPr lang="nl-NL" dirty="0" err="1"/>
              <a:t>tokenizen</a:t>
            </a:r>
            <a:r>
              <a:rPr lang="nl-NL" dirty="0"/>
              <a:t> hangt af van de dataset waarmee model wordt getraind.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98E999C-96BF-A91B-784E-22FD40C72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91FC471-6B48-8135-3876-D2C4F6806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05407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A63D71-A86D-3F3F-6AC4-197E1017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1c - waarom </a:t>
            </a:r>
            <a:r>
              <a:rPr lang="nl-NL" dirty="0" err="1"/>
              <a:t>tokenizen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F824742-CE73-9254-B1BA-3C47C2AC0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LLM heeft een maximum aantal </a:t>
            </a:r>
            <a:r>
              <a:rPr lang="nl-NL" dirty="0" err="1"/>
              <a:t>inputs</a:t>
            </a:r>
            <a:r>
              <a:rPr lang="nl-NL" dirty="0"/>
              <a:t> (uitgedrukt in tokens). Dit maximum correspondeert met het maximum aantal dimensies dat een model kan verwerken</a:t>
            </a:r>
          </a:p>
          <a:p>
            <a:r>
              <a:rPr lang="nl-NL" dirty="0"/>
              <a:t>Uit onderzoek blijkt dat </a:t>
            </a:r>
            <a:r>
              <a:rPr lang="nl-NL" dirty="0" err="1"/>
              <a:t>tokenizen</a:t>
            </a:r>
            <a:r>
              <a:rPr lang="nl-NL" dirty="0"/>
              <a:t> betere </a:t>
            </a:r>
            <a:r>
              <a:rPr lang="nl-NL" dirty="0" err="1"/>
              <a:t>LLM’s</a:t>
            </a:r>
            <a:r>
              <a:rPr lang="nl-NL" dirty="0"/>
              <a:t> oplevert dan werken met </a:t>
            </a:r>
            <a:r>
              <a:rPr lang="nl-NL" dirty="0" err="1"/>
              <a:t>chunks</a:t>
            </a:r>
            <a:endParaRPr lang="nl-NL" dirty="0"/>
          </a:p>
          <a:p>
            <a:pPr lvl="1"/>
            <a:r>
              <a:rPr lang="nl-NL" dirty="0"/>
              <a:t>Mens -&gt; cellen -&gt; </a:t>
            </a:r>
            <a:r>
              <a:rPr lang="nl-NL" dirty="0" err="1"/>
              <a:t>dna</a:t>
            </a:r>
            <a:r>
              <a:rPr lang="nl-NL" dirty="0"/>
              <a:t>: je hebt </a:t>
            </a:r>
            <a:r>
              <a:rPr lang="nl-NL" dirty="0" err="1"/>
              <a:t>dna</a:t>
            </a:r>
            <a:r>
              <a:rPr lang="nl-NL" dirty="0"/>
              <a:t> nodig om een mens te reproduceren</a:t>
            </a:r>
          </a:p>
          <a:p>
            <a:pPr lvl="1"/>
            <a:r>
              <a:rPr lang="nl-NL" dirty="0"/>
              <a:t>LLM -&gt; </a:t>
            </a:r>
            <a:r>
              <a:rPr lang="nl-NL" dirty="0" err="1"/>
              <a:t>chunks</a:t>
            </a:r>
            <a:r>
              <a:rPr lang="nl-NL" dirty="0"/>
              <a:t> -&gt; tokens: je hebt tokens nodig om een LLM te bouwen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3C9514D-0300-E44E-3786-F2AEED229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83DB08A-72ED-0C61-0CC1-AD3801CA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0716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1BED8-D9E7-0A23-300A-99367D317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teksten - semantiek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69E8D3-4540-DEE3-74E2-F96A4954D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="1" dirty="0"/>
              <a:t>Hetzelfde woord heeft meerdere betekenissen.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Het woord ‘bank’ kan meerdere betekenissen hebben: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Financiële instelling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Meubel (zitten)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Werktafel (werkbank)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Ondiepte in zee (zandbank)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Obstakel (mistbank)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80C62FF-7506-3C67-F0DE-440D37877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2C52334-AE74-9102-A4A8-0EEA7166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7633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3365A4-2186-4347-3C81-6B263EF3A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1c - hoe werkt </a:t>
            </a:r>
            <a:r>
              <a:rPr lang="nl-NL" dirty="0" err="1"/>
              <a:t>tokenizen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688AE1-A924-5A6E-BE31-CD82835C0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Stel je hebt de volgende zin die je wilt </a:t>
            </a:r>
            <a:r>
              <a:rPr lang="nl-NL" dirty="0" err="1"/>
              <a:t>tokenizen</a:t>
            </a:r>
            <a:r>
              <a:rPr lang="nl-NL" dirty="0"/>
              <a:t>: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‘het regent weer en het lijkt er niet op dat het vandaag nog mooi weer wordt.’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We splitten de zin in afzonderlijke woorden (tokens) en geven dan ieder uniek woord een uniek cijfer (</a:t>
            </a:r>
            <a:r>
              <a:rPr lang="nl-NL" dirty="0" err="1"/>
              <a:t>id</a:t>
            </a:r>
            <a:r>
              <a:rPr lang="nl-NL" dirty="0"/>
              <a:t>):</a:t>
            </a:r>
          </a:p>
          <a:p>
            <a:pPr marL="0" indent="0">
              <a:buNone/>
            </a:pPr>
            <a:r>
              <a:rPr lang="nl-NL" dirty="0"/>
              <a:t>1-2-3-4-1-5-6-7-8-9-1-10-11-12-3-13</a:t>
            </a:r>
          </a:p>
          <a:p>
            <a:pPr marL="0" indent="0">
              <a:buNone/>
            </a:pPr>
            <a:r>
              <a:rPr lang="nl-NL" dirty="0"/>
              <a:t>16 woorden, waarvan 1 woord 3 keer voorkomt en 1 woord 2 keer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23777D8-1079-D668-921F-2FB1E112E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6D80CCE-C75F-9237-AB5A-E66526B9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63147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97AE6-7BCF-E52A-51BA-65CCCB41A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1c - </a:t>
            </a:r>
            <a:r>
              <a:rPr lang="nl-NL" dirty="0" err="1"/>
              <a:t>tokenizen</a:t>
            </a:r>
            <a:endParaRPr lang="nl-NL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BBD9672-0D27-1860-558F-8343345084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5857" y="1851855"/>
            <a:ext cx="7773741" cy="2208804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CBEBB34-A9C3-DDCD-DE06-FB9EA473B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D277F5E-B639-B51A-E059-6AF95C3D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31</a:t>
            </a:fld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79577915-DEC9-B72A-193D-394C3C515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8934" y="4269766"/>
            <a:ext cx="7820664" cy="237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491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A4B1D-2619-03B5-DF10-A1F16B3ED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1c - </a:t>
            </a:r>
            <a:r>
              <a:rPr lang="nl-NL" dirty="0" err="1"/>
              <a:t>tokenizen</a:t>
            </a:r>
            <a:r>
              <a:rPr lang="nl-NL" dirty="0"/>
              <a:t> en </a:t>
            </a:r>
            <a:r>
              <a:rPr lang="nl-NL" dirty="0" err="1"/>
              <a:t>LLM’s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8ABD961-DB0B-E012-F068-9CDEBA17A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Bouwers van </a:t>
            </a:r>
            <a:r>
              <a:rPr lang="nl-NL" dirty="0" err="1"/>
              <a:t>LLM’s</a:t>
            </a:r>
            <a:r>
              <a:rPr lang="nl-NL" dirty="0"/>
              <a:t> hebben vaak al uitgezocht welke manier van </a:t>
            </a:r>
            <a:r>
              <a:rPr lang="nl-NL" dirty="0" err="1"/>
              <a:t>tokenizen</a:t>
            </a:r>
            <a:r>
              <a:rPr lang="nl-NL" dirty="0"/>
              <a:t> resulteert in de beste versie van hun LLM en leveren daarom de </a:t>
            </a:r>
            <a:r>
              <a:rPr lang="nl-NL" dirty="0" err="1"/>
              <a:t>tokenizer</a:t>
            </a:r>
            <a:r>
              <a:rPr lang="nl-NL" dirty="0"/>
              <a:t> mee met hun model</a:t>
            </a:r>
          </a:p>
          <a:p>
            <a:r>
              <a:rPr lang="nl-NL" dirty="0"/>
              <a:t>Bij gebruik van </a:t>
            </a:r>
            <a:r>
              <a:rPr lang="nl-NL" dirty="0" err="1"/>
              <a:t>LLM’s</a:t>
            </a:r>
            <a:r>
              <a:rPr lang="nl-NL" dirty="0"/>
              <a:t> in de </a:t>
            </a:r>
            <a:r>
              <a:rPr lang="nl-NL" dirty="0" err="1"/>
              <a:t>cloud</a:t>
            </a:r>
            <a:r>
              <a:rPr lang="nl-NL" dirty="0"/>
              <a:t> wordt het </a:t>
            </a:r>
            <a:r>
              <a:rPr lang="nl-NL" dirty="0" err="1"/>
              <a:t>tokenizen</a:t>
            </a:r>
            <a:r>
              <a:rPr lang="nl-NL" dirty="0"/>
              <a:t> meestal verricht door de exploitant van de LLM</a:t>
            </a:r>
          </a:p>
          <a:p>
            <a:r>
              <a:rPr lang="nl-NL" dirty="0"/>
              <a:t>In python daarom meestal niet nodig om zelf te </a:t>
            </a:r>
            <a:r>
              <a:rPr lang="nl-NL" dirty="0" err="1"/>
              <a:t>tokenizen</a:t>
            </a:r>
            <a:r>
              <a:rPr lang="nl-NL" dirty="0"/>
              <a:t>: dat gebeurt automatisch al bij het </a:t>
            </a:r>
            <a:r>
              <a:rPr lang="nl-NL" dirty="0" err="1"/>
              <a:t>embedden</a:t>
            </a:r>
            <a:r>
              <a:rPr lang="nl-NL" dirty="0"/>
              <a:t> </a:t>
            </a:r>
            <a:r>
              <a:rPr lang="nl-NL"/>
              <a:t>met een LLM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67172F6-09E0-6CFE-D928-4FBE58F9E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8FB47F7-5B60-6C4F-ECBF-BBB36743C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41797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B5CECB-F9ED-9F35-52BA-3D2DA480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1c - tokenrestrictie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357AD32-4E4C-223C-D01D-EA79D7017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nl-NL" dirty="0"/>
              <a:t>Een LLM heeft een maximum aantal dimensies = maximum aantal tokens dat er ingestopt kan worden. Voor </a:t>
            </a:r>
            <a:r>
              <a:rPr lang="nl-NL" dirty="0" err="1"/>
              <a:t>chatgpt</a:t>
            </a:r>
            <a:r>
              <a:rPr lang="nl-NL" dirty="0"/>
              <a:t> 3.5 is dat 4096 tokens</a:t>
            </a:r>
          </a:p>
          <a:p>
            <a:r>
              <a:rPr lang="nl-NL" dirty="0"/>
              <a:t>C: Bij het splitten van een document geef je een </a:t>
            </a:r>
            <a:r>
              <a:rPr lang="nl-NL" dirty="0" err="1"/>
              <a:t>chunk</a:t>
            </a:r>
            <a:r>
              <a:rPr lang="nl-NL" dirty="0"/>
              <a:t> </a:t>
            </a:r>
            <a:r>
              <a:rPr lang="nl-NL" dirty="0" err="1"/>
              <a:t>size</a:t>
            </a:r>
            <a:r>
              <a:rPr lang="nl-NL" dirty="0"/>
              <a:t> in karakters op</a:t>
            </a:r>
          </a:p>
          <a:p>
            <a:r>
              <a:rPr lang="nl-NL" dirty="0"/>
              <a:t>K: Bij de vectorsearch geef je het aantal </a:t>
            </a:r>
            <a:r>
              <a:rPr lang="nl-NL" dirty="0" err="1"/>
              <a:t>chunks</a:t>
            </a:r>
            <a:r>
              <a:rPr lang="nl-NL" dirty="0"/>
              <a:t> op dat je wilt gebruiken als context</a:t>
            </a:r>
          </a:p>
          <a:p>
            <a:r>
              <a:rPr lang="nl-NL" dirty="0"/>
              <a:t>O: Bij het definiëren van het LLM voor de tekstinterface geef je het maximum aantal output tokens op</a:t>
            </a:r>
          </a:p>
          <a:p>
            <a:r>
              <a:rPr lang="nl-NL" dirty="0"/>
              <a:t>V: Bij het stellen van een vraag gebruik je een aantal karakters</a:t>
            </a:r>
          </a:p>
          <a:p>
            <a:r>
              <a:rPr lang="nl-NL" dirty="0"/>
              <a:t>In 1 token gaan gemiddeld 3 karakters</a:t>
            </a:r>
          </a:p>
          <a:p>
            <a:pPr marL="0" indent="0">
              <a:buNone/>
            </a:pPr>
            <a:r>
              <a:rPr lang="nl-NL" dirty="0"/>
              <a:t>Aantal tokens context = ((C / 3) * K)</a:t>
            </a:r>
          </a:p>
          <a:p>
            <a:pPr marL="0" indent="0">
              <a:buNone/>
            </a:pPr>
            <a:r>
              <a:rPr lang="nl-NL" dirty="0"/>
              <a:t>Aantal tokens query = (V / 3)</a:t>
            </a:r>
          </a:p>
          <a:p>
            <a:pPr marL="0" indent="0">
              <a:buNone/>
            </a:pPr>
            <a:r>
              <a:rPr lang="nl-NL" dirty="0"/>
              <a:t>Aantal tokens prompt = Aantal tokens query  + Aantal tokens context</a:t>
            </a:r>
          </a:p>
          <a:p>
            <a:pPr marL="0" indent="0">
              <a:buNone/>
            </a:pPr>
            <a:r>
              <a:rPr lang="nl-NL" dirty="0"/>
              <a:t>Aantal gebruikte tokens totaal = Aantal tokens prompt  + O</a:t>
            </a:r>
          </a:p>
          <a:p>
            <a:pPr marL="0" indent="0">
              <a:buNone/>
            </a:pPr>
            <a:r>
              <a:rPr lang="nl-NL" dirty="0"/>
              <a:t>Aantal gebruikte tokens totaal &lt;= maximum aantal tokens gebruikte model</a:t>
            </a:r>
          </a:p>
          <a:p>
            <a:pPr marL="0" indent="0">
              <a:buNone/>
            </a:pPr>
            <a:r>
              <a:rPr lang="nl-NL" dirty="0"/>
              <a:t>Dus: ((C / 3) * K) + (V / 3) + O &lt;= 4096</a:t>
            </a:r>
          </a:p>
          <a:p>
            <a:pPr marL="0" indent="0">
              <a:buNone/>
            </a:pPr>
            <a:r>
              <a:rPr lang="nl-NL" dirty="0"/>
              <a:t>Foutmelding bij overschrijding maximum aantal tokens gebruikte model</a:t>
            </a:r>
          </a:p>
          <a:p>
            <a:pPr marL="0" indent="0">
              <a:buNone/>
            </a:pPr>
            <a:r>
              <a:rPr lang="nl-NL" dirty="0"/>
              <a:t>Oplossing: verkleinen C, verkleinen K, verkleinen V, </a:t>
            </a:r>
            <a:r>
              <a:rPr lang="nl-NL"/>
              <a:t>verkleinen O</a:t>
            </a:r>
            <a:endParaRPr lang="nl-NL" dirty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0AE76F9-E868-88D3-C694-7094B239B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EFDA767-21C2-4310-38AD-93EEB035C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37439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4E42C6-06D5-18B7-BE4B-FCF3F99AD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- word/token </a:t>
            </a:r>
            <a:r>
              <a:rPr lang="nl-NL" dirty="0" err="1"/>
              <a:t>embedding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AB1E110-99C4-29DD-81F6-3CEF743A5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Een computer kan alleen met getallen werken, niet met teksten</a:t>
            </a:r>
          </a:p>
          <a:p>
            <a:r>
              <a:rPr lang="nl-NL" dirty="0" err="1"/>
              <a:t>Embedden</a:t>
            </a:r>
            <a:r>
              <a:rPr lang="nl-NL" dirty="0"/>
              <a:t>: omzetten van tekstfragmenten naar getallen</a:t>
            </a:r>
          </a:p>
          <a:p>
            <a:r>
              <a:rPr lang="nl-NL" dirty="0"/>
              <a:t>Een </a:t>
            </a:r>
            <a:r>
              <a:rPr lang="nl-NL" dirty="0" err="1"/>
              <a:t>embedding</a:t>
            </a:r>
            <a:r>
              <a:rPr lang="nl-NL" dirty="0"/>
              <a:t> is een vector (reeks getallen) waarmee data (string/woorden/tokens) een positie krijgen in een wiskundige (tekstuele) ruimte. De positie in de wiskundige (tekstuele) ruimte correspondeert met de betekenis van die data en de relatie met andere data.</a:t>
            </a:r>
          </a:p>
          <a:p>
            <a:r>
              <a:rPr lang="nl-NL" dirty="0"/>
              <a:t>Een </a:t>
            </a:r>
            <a:r>
              <a:rPr lang="nl-NL" dirty="0" err="1"/>
              <a:t>embedding</a:t>
            </a:r>
            <a:r>
              <a:rPr lang="nl-NL" dirty="0"/>
              <a:t> wordt geleerd tijdens het trainen van een LLM en legt de semantiek van tokens/woorden/tekstfragmenten vast.</a:t>
            </a:r>
          </a:p>
          <a:p>
            <a:r>
              <a:rPr lang="nl-NL" dirty="0">
                <a:hlinkClick r:id="rId2"/>
              </a:rPr>
              <a:t>Voorbeeld grafische weergave </a:t>
            </a:r>
            <a:r>
              <a:rPr lang="nl-NL" dirty="0" err="1">
                <a:hlinkClick r:id="rId2"/>
              </a:rPr>
              <a:t>embeddings</a:t>
            </a:r>
            <a:r>
              <a:rPr lang="nl-NL" dirty="0">
                <a:hlinkClick r:id="rId2"/>
              </a:rPr>
              <a:t> in tekstuele ruimte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CE2E847-FEC4-40B9-0AC0-FF9D41D15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2420FCE-068A-FF36-3A8E-597B11D45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7890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741E8-C1AF-CB92-62DD-741C6658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– </a:t>
            </a:r>
            <a:r>
              <a:rPr lang="nl-NL" dirty="0" err="1"/>
              <a:t>embedden</a:t>
            </a:r>
            <a:r>
              <a:rPr lang="nl-NL" dirty="0"/>
              <a:t> met een LLM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3961B7C-647D-136C-78E2-180778123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State-of-art is tegenwoordig semantische </a:t>
            </a:r>
            <a:r>
              <a:rPr lang="nl-NL" sz="2400" dirty="0" err="1"/>
              <a:t>embedding</a:t>
            </a:r>
            <a:r>
              <a:rPr lang="nl-NL" sz="2400" dirty="0"/>
              <a:t>:</a:t>
            </a:r>
          </a:p>
          <a:p>
            <a:r>
              <a:rPr lang="nl-NL" sz="2400" dirty="0"/>
              <a:t>Gebruik van een getraind neuraal netwerk dat geleerd heeft om een vector representatie te maken van woorden, waarin de betekenis van die woorden is vastgelegd.</a:t>
            </a:r>
          </a:p>
          <a:p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Het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neurale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network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kan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woorden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die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sterk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gelijkende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betekenis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hebben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herkennen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. 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75CD64E-A90D-B1B5-93C4-F721C3922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F0A8AF-A3AC-5DE7-62E5-F020F119F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08581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D9DBF4-6E63-F5AD-F7F2-6172F33D3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– omzetting token </a:t>
            </a:r>
            <a:r>
              <a:rPr lang="nl-NL" dirty="0" err="1"/>
              <a:t>id’s</a:t>
            </a:r>
            <a:r>
              <a:rPr lang="nl-NL" dirty="0"/>
              <a:t> in vectoren met token </a:t>
            </a:r>
            <a:r>
              <a:rPr lang="nl-NL" dirty="0" err="1"/>
              <a:t>embedding</a:t>
            </a:r>
            <a:endParaRPr lang="nl-NL" dirty="0"/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98EF87A7-E3E5-EA24-5927-39828719C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9956" y="2133600"/>
            <a:ext cx="5413914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A4CDBE7-920A-0021-A2B2-7CD319E0E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29B1540-95B1-05D5-C726-B14788896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61173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A6B12F-044C-24CF-30CC-31E37B0A8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1d – </a:t>
            </a:r>
            <a:r>
              <a:rPr lang="nl-NL" dirty="0" err="1"/>
              <a:t>embedden</a:t>
            </a:r>
            <a:r>
              <a:rPr lang="nl-NL" dirty="0"/>
              <a:t> - 2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A238B113-0C94-07CA-1395-6D60B032D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8227" y="2133600"/>
            <a:ext cx="5957372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02CFCEF-F090-A809-5AFE-84C9851C2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53F80F7-0458-5EFB-F9F5-4C60568CF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7104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B8273D-AA05-635C-72C0-D0441343A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- van tekst naar een getraind LLM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82B58C9-ABC5-D1B8-E1FB-13BC8C082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0175" y="2133600"/>
            <a:ext cx="6353476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745C3E4-785B-6530-5138-0CE5D2268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46C387C-9766-7D59-D8CC-40D434898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47584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E8BEA5-58CA-E94B-7516-6712B92A7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1e – opslag in vector store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DC3F4F8-E969-7B20-FF4F-006FB88130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8666" y="1303988"/>
            <a:ext cx="8336290" cy="4044049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56A71D9-F181-1D3B-9567-ABE09B4EB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45A3B63-3243-2C7D-F10D-7893B9589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6210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1BED8-D9E7-0A23-300A-99367D317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teksten - synoniemen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69E8D3-4540-DEE3-74E2-F96A4954D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="1" dirty="0"/>
              <a:t>Verschillende woorden </a:t>
            </a:r>
          </a:p>
          <a:p>
            <a:pPr marL="0" indent="0">
              <a:buNone/>
            </a:pPr>
            <a:r>
              <a:rPr lang="nl-NL" b="1" dirty="0"/>
              <a:t>hebben dezelfde betekenis.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4FDE3AB-742C-40B8-4E17-6193B5F8B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FCE79B3-74DD-5940-3AF4-9B5F3C160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</a:t>
            </a:fld>
            <a:endParaRPr lang="nl-NL"/>
          </a:p>
        </p:txBody>
      </p:sp>
      <p:pic>
        <p:nvPicPr>
          <p:cNvPr id="4" name="Tijdelijke aanduiding voor inhoud 4">
            <a:extLst>
              <a:ext uri="{FF2B5EF4-FFF2-40B4-BE49-F238E27FC236}">
                <a16:creationId xmlns:a16="http://schemas.microsoft.com/office/drawing/2014/main" id="{21CAC56B-DF61-190E-FF45-D209E64D5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056" y="1825625"/>
            <a:ext cx="308804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3488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3200" dirty="0"/>
              <a:t>Aan de slag: 3 - chatbot_met_streamlit.py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Installeer Visual Studio Code (zie map installatie documenten workshop)</a:t>
            </a:r>
          </a:p>
          <a:p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945188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F2C67A-6EC5-9A5C-3FEA-D598CADF4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Pauze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8431AAC-652D-754E-F299-432274A828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B5B17E0-AC30-7DDA-2122-D267D1EA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104A8EE-E1D1-61AA-F1C1-BC4CE0884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41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939887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52D2D-3821-E2E2-AB9D-60267507A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RAG: fase 2a-f – samenvoegen vectoren van vraag en tekstfragmenten uit vector store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104A7875-9A67-9E62-A098-41788F871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1665" y="2133600"/>
            <a:ext cx="3810496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168BC00-4DBF-3FC0-6935-B4017892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A17055C-B370-DBD1-0D72-562B49A2A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42415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34A1E-DC42-1E9B-8B89-E5FD0BB39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2c – vector search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31FC3B3-EA4E-5D39-6DFC-FD9860E2B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7315" y="2133600"/>
            <a:ext cx="4239196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58A96F8-F00B-AFF2-CAFA-F3E509B0F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CB32E3F-25CC-831D-8682-D068E2A53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43</a:t>
            </a:fld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D2C0277-BA65-7764-CF03-C42E20931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647" y="595158"/>
            <a:ext cx="4689617" cy="289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6932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9E8E8C-2DA5-D6CB-75FD-6268D8DB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2c - vector search: index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1FD093C1-289F-8955-22C6-B8F435C21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3830" y="2870039"/>
            <a:ext cx="5306165" cy="2305372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F0023A6-9281-1D8C-3320-5B8A98D88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75A01A7-86CB-7E63-8878-5BAB6CB0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57620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B597A6-4425-4CAE-0091-856B4346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2c - vinden van relevante teksten m.b.v. vector search</a:t>
            </a:r>
          </a:p>
        </p:txBody>
      </p:sp>
      <p:pic>
        <p:nvPicPr>
          <p:cNvPr id="4" name="Tijdelijke aanduiding voor inhoud 4">
            <a:extLst>
              <a:ext uri="{FF2B5EF4-FFF2-40B4-BE49-F238E27FC236}">
                <a16:creationId xmlns:a16="http://schemas.microsoft.com/office/drawing/2014/main" id="{B5B434AA-C009-BF0A-CC0E-5D49E9557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0594" y="2269880"/>
            <a:ext cx="4572638" cy="3505689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7A3B7F9-3AF1-638E-3BD9-FFC4C81D5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41BCAC9-A56C-7585-68CD-8DB871CB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41330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A53FF-3467-B17E-90AF-1003F212F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 de slag: 4 - aanpassingen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A15F4E1-9DBD-64B5-2929-FA62EED49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Zelfde vraag met ander document: zelfde antwoord?</a:t>
            </a:r>
          </a:p>
          <a:p>
            <a:r>
              <a:rPr lang="nl-NL" dirty="0"/>
              <a:t>Zelfde vraag maar met meer/minder context (vectoren uit vector store): zelfde antwoord?</a:t>
            </a:r>
          </a:p>
          <a:p>
            <a:r>
              <a:rPr lang="nl-NL" dirty="0"/>
              <a:t>Zelfde vraag met grotere/kleinere </a:t>
            </a:r>
            <a:r>
              <a:rPr lang="nl-NL" dirty="0" err="1"/>
              <a:t>chunksize</a:t>
            </a:r>
            <a:r>
              <a:rPr lang="nl-NL" dirty="0"/>
              <a:t>: zelfde antwoord?</a:t>
            </a:r>
          </a:p>
          <a:p>
            <a:r>
              <a:rPr lang="nl-NL" dirty="0"/>
              <a:t>Zelfde vraag met andere temperatuurwaarde: zelfde antwoord?</a:t>
            </a:r>
          </a:p>
          <a:p>
            <a:r>
              <a:rPr lang="nl-NL" dirty="0"/>
              <a:t>Zelfde vraag met andere splitter: zelfde antwoord?</a:t>
            </a:r>
          </a:p>
          <a:p>
            <a:r>
              <a:rPr lang="nl-NL" dirty="0"/>
              <a:t>Zelfde vraag met andere </a:t>
            </a:r>
            <a:r>
              <a:rPr lang="nl-NL" dirty="0" err="1"/>
              <a:t>chatbot</a:t>
            </a:r>
            <a:r>
              <a:rPr lang="nl-NL" dirty="0"/>
              <a:t>: zelfde antwoord?</a:t>
            </a:r>
          </a:p>
          <a:p>
            <a:r>
              <a:rPr lang="nl-NL" dirty="0"/>
              <a:t>Nieuw bestandstype toevoegen aan script: nieuw </a:t>
            </a:r>
            <a:r>
              <a:rPr lang="nl-NL" dirty="0" err="1"/>
              <a:t>parser</a:t>
            </a:r>
            <a:r>
              <a:rPr lang="nl-NL" dirty="0"/>
              <a:t>/</a:t>
            </a:r>
            <a:r>
              <a:rPr lang="nl-NL" dirty="0" err="1"/>
              <a:t>loader</a:t>
            </a:r>
            <a:r>
              <a:rPr lang="nl-NL" dirty="0"/>
              <a:t> installeren</a:t>
            </a:r>
          </a:p>
          <a:p>
            <a:r>
              <a:rPr lang="nl-NL" dirty="0"/>
              <a:t>Etc.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BFFBBEA-A0AF-42E7-7E58-DB9CE6510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6E1D49-7BE0-FE7A-9D20-B0A7F1DDB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8010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A1A50-7011-524D-1E82-CF26ACB8F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context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DDB815-3163-601C-A707-072654E98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nl-NL" dirty="0"/>
              <a:t>Stel je zoekt de volgende zin: ‘De Eiffeltoren in Parijs is een bezienswaardigheid.’</a:t>
            </a:r>
          </a:p>
          <a:p>
            <a:pPr marL="0" indent="0">
              <a:buNone/>
            </a:pPr>
            <a:r>
              <a:rPr lang="nl-NL" dirty="0"/>
              <a:t>Zoeken met reverse index (trefwoord) veronderstelt dat je de exacte zoekterm weet:</a:t>
            </a:r>
          </a:p>
          <a:p>
            <a:pPr marL="0" indent="0">
              <a:buNone/>
            </a:pPr>
            <a:r>
              <a:rPr lang="nl-NL" dirty="0"/>
              <a:t>Om deze zin te vinden moet je zoeken met ‘Parijs’ of ‘Eiffeltoren’ of ‘bezienswaardigheid’.</a:t>
            </a:r>
          </a:p>
          <a:p>
            <a:pPr marL="0" indent="0">
              <a:buNone/>
            </a:pPr>
            <a:r>
              <a:rPr lang="nl-NL" dirty="0"/>
              <a:t>Wanneer je zoekt op ‘toeristische attractie’ of ‘gebouw van staal’ wordt de zin waarschijnlijk niet gevonden.</a:t>
            </a:r>
          </a:p>
          <a:p>
            <a:pPr marL="0" indent="0">
              <a:buNone/>
            </a:pPr>
            <a:r>
              <a:rPr lang="nl-NL" dirty="0"/>
              <a:t>Met </a:t>
            </a:r>
            <a:r>
              <a:rPr lang="nl-NL" dirty="0" err="1"/>
              <a:t>symanticsearch</a:t>
            </a:r>
            <a:r>
              <a:rPr lang="nl-NL" dirty="0"/>
              <a:t>/vector search wordt de zin wel gevonden.</a:t>
            </a:r>
          </a:p>
          <a:p>
            <a:pPr marL="0" indent="0">
              <a:buNone/>
            </a:pPr>
            <a:r>
              <a:rPr lang="nl-NL" dirty="0"/>
              <a:t>Attention: van belang is dat de context van een onderwerp een rol speelt bij de zoekopdracht zodat de ware betekenis van een woord kan worden achterhaald</a:t>
            </a:r>
          </a:p>
          <a:p>
            <a:pPr marL="0" indent="0">
              <a:buNone/>
            </a:pPr>
            <a:r>
              <a:rPr lang="nl-NL" dirty="0"/>
              <a:t>De context van de gezochte tekst bepaalt:</a:t>
            </a:r>
          </a:p>
          <a:p>
            <a:r>
              <a:rPr lang="nl-NL" dirty="0"/>
              <a:t>Welke betekenis de gezochte tekst heeft (de semantiek)</a:t>
            </a:r>
          </a:p>
          <a:p>
            <a:r>
              <a:rPr lang="nl-NL" dirty="0"/>
              <a:t>Of er vergelijkbare teksten zijn te vinden (dus ook synoniemen)</a:t>
            </a:r>
          </a:p>
          <a:p>
            <a:r>
              <a:rPr lang="nl-NL" dirty="0"/>
              <a:t>Bij RAG komt deze context uit eigen gegevensbronnen (o.a. documenten)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2C58097-76DA-74BB-C31E-A05B8E2B3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54A7C1F-9FCC-D20B-2995-62525F452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4717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D4E7EE-8FB9-5B32-489D-602D2DC9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wat is er anders?</a:t>
            </a:r>
          </a:p>
        </p:txBody>
      </p:sp>
      <p:pic>
        <p:nvPicPr>
          <p:cNvPr id="11" name="Tijdelijke aanduiding voor inhoud 10">
            <a:extLst>
              <a:ext uri="{FF2B5EF4-FFF2-40B4-BE49-F238E27FC236}">
                <a16:creationId xmlns:a16="http://schemas.microsoft.com/office/drawing/2014/main" id="{40D5DD0F-0F97-831D-4E19-D4BE17030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6008" y="2133600"/>
            <a:ext cx="8561810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537754-631F-3BE2-4423-8478D6CF6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A6A6B4C-2818-BC7E-D501-36943B07F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8767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03D0E2-BFC5-AD7F-F122-1C7C12A91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bouwstenen-1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B1F287DC-A6F0-3ACA-558C-9D743E75F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585511"/>
            <a:ext cx="8915400" cy="2874427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27EE0F2-FDBC-5196-37C2-7DBCEAA3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0BA4EB9-4946-6AD7-063E-BC1A07D7A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8963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59126B-B96F-3AA7-1F96-AF518CC72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bouwstenen-2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E4203832-A18A-468D-385D-E82A07C34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2335" y="2133600"/>
            <a:ext cx="5669155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0F3DB4B-66A2-BFAC-8FBF-AEEDBF34C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957DCC-0F67-0938-EB44-506116DE1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5975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6923C6-1945-4658-BC06-658646E6F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bouwstenen-3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5A5EC7D9-5F49-25C3-B762-925817112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8995" y="2133600"/>
            <a:ext cx="7095836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15A6543-FF81-F4A5-8233-178A7E3E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3225577-0EF1-D5DA-249C-9521147F4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5850596"/>
      </p:ext>
    </p:extLst>
  </p:cSld>
  <p:clrMapOvr>
    <a:masterClrMapping/>
  </p:clrMapOvr>
</p:sld>
</file>

<file path=ppt/theme/theme1.xml><?xml version="1.0" encoding="utf-8"?>
<a:theme xmlns:a="http://schemas.openxmlformats.org/drawingml/2006/main" name="Sliert">
  <a:themeElements>
    <a:clrScheme name="Sliert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Slier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ert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2468</TotalTime>
  <Words>2178</Words>
  <Application>Microsoft Office PowerPoint</Application>
  <PresentationFormat>Breedbeeld</PresentationFormat>
  <Paragraphs>276</Paragraphs>
  <Slides>46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46</vt:i4>
      </vt:variant>
    </vt:vector>
  </HeadingPairs>
  <TitlesOfParts>
    <vt:vector size="53" baseType="lpstr">
      <vt:lpstr>Arial</vt:lpstr>
      <vt:lpstr>Calibri</vt:lpstr>
      <vt:lpstr>Century Gothic</vt:lpstr>
      <vt:lpstr>Consolas</vt:lpstr>
      <vt:lpstr>Lato</vt:lpstr>
      <vt:lpstr>Wingdings 3</vt:lpstr>
      <vt:lpstr>Sliert</vt:lpstr>
      <vt:lpstr>Workshop</vt:lpstr>
      <vt:lpstr>Data: teksten zijn lastig</vt:lpstr>
      <vt:lpstr>Data: teksten - semantiek</vt:lpstr>
      <vt:lpstr>Data: teksten - synoniemen</vt:lpstr>
      <vt:lpstr>Data: context</vt:lpstr>
      <vt:lpstr>LLM: wat is er anders?</vt:lpstr>
      <vt:lpstr>LLM: bouwstenen-1</vt:lpstr>
      <vt:lpstr>LLM: bouwstenen-2</vt:lpstr>
      <vt:lpstr>LLM: bouwstenen-3</vt:lpstr>
      <vt:lpstr>LLM: training-1</vt:lpstr>
      <vt:lpstr>Aan de slag: 1 - neurale netwerken</vt:lpstr>
      <vt:lpstr>LLM: training-2</vt:lpstr>
      <vt:lpstr>LLM’s: transformer</vt:lpstr>
      <vt:lpstr>LLM’s: transformers: relevantie van ene woord voor het andere woord</vt:lpstr>
      <vt:lpstr>LLM’s : problemen</vt:lpstr>
      <vt:lpstr>LLM’s: oplossing: RAG</vt:lpstr>
      <vt:lpstr>RAG: opzet</vt:lpstr>
      <vt:lpstr>RAG: Stuff</vt:lpstr>
      <vt:lpstr>RAG: voordelen</vt:lpstr>
      <vt:lpstr>RAG: toepassingen</vt:lpstr>
      <vt:lpstr>RAG: fase 1 - stappen vullen vector store</vt:lpstr>
      <vt:lpstr>Aan de slag: 2 - chatbot.ipynb</vt:lpstr>
      <vt:lpstr>Pauze</vt:lpstr>
      <vt:lpstr>RAG: fase 2 - stappen beantwoorden vragen</vt:lpstr>
      <vt:lpstr>RAG: fase 1a - inlezen documenten</vt:lpstr>
      <vt:lpstr>RAG: fase 1b - splitten documenten: dimensies</vt:lpstr>
      <vt:lpstr>RAG: fase 1b - splitten documenten</vt:lpstr>
      <vt:lpstr>RAG: fase 1c - tokenizen</vt:lpstr>
      <vt:lpstr>RAG: fase 1c - waarom tokenizen?</vt:lpstr>
      <vt:lpstr>RAG: fase 1c - hoe werkt tokenizen?</vt:lpstr>
      <vt:lpstr>RAG: fase 1c - tokenizen</vt:lpstr>
      <vt:lpstr>RAG: fase 1c - tokenizen en LLM’s</vt:lpstr>
      <vt:lpstr>RAG: fase 1c - tokenrestrictie</vt:lpstr>
      <vt:lpstr>RAG: fase 1d - word/token embedding</vt:lpstr>
      <vt:lpstr>RAG: fase 1d – embedden met een LLM</vt:lpstr>
      <vt:lpstr>RAG: fase 1d – omzetting token id’s in vectoren met token embedding</vt:lpstr>
      <vt:lpstr>RAG: fase 1d – embedden - 2</vt:lpstr>
      <vt:lpstr>RAG: fase 1d - van tekst naar een getraind LLM</vt:lpstr>
      <vt:lpstr>RAG: fase 1e – opslag in vector store</vt:lpstr>
      <vt:lpstr>Aan de slag: 3 - chatbot_met_streamlit.py</vt:lpstr>
      <vt:lpstr>Pauze</vt:lpstr>
      <vt:lpstr>RAG: fase 2a-f – samenvoegen vectoren van vraag en tekstfragmenten uit vector store</vt:lpstr>
      <vt:lpstr>RAG: fase 2c – vector search</vt:lpstr>
      <vt:lpstr>RAG: fase 2c - vector search: index</vt:lpstr>
      <vt:lpstr>RAG: fase 2c - vinden van relevante teksten m.b.v. vector search</vt:lpstr>
      <vt:lpstr>Aan de slag: 4 - aanpassingen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</dc:title>
  <dc:creator>Marc</dc:creator>
  <cp:lastModifiedBy>Marc</cp:lastModifiedBy>
  <cp:revision>106</cp:revision>
  <dcterms:created xsi:type="dcterms:W3CDTF">2023-12-04T07:54:09Z</dcterms:created>
  <dcterms:modified xsi:type="dcterms:W3CDTF">2023-12-15T16:47:38Z</dcterms:modified>
</cp:coreProperties>
</file>

<file path=docProps/thumbnail.jpeg>
</file>